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3" r:id="rId6"/>
    <p:sldId id="260" r:id="rId7"/>
    <p:sldId id="261" r:id="rId8"/>
    <p:sldId id="262" r:id="rId9"/>
    <p:sldId id="264" r:id="rId10"/>
    <p:sldId id="267"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288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3294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7107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5271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91152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956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4116502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039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922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22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77825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0896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617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8790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29892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4/26/2022</a:t>
            </a:fld>
            <a:endParaRPr lang="en-US" dirty="0"/>
          </a:p>
        </p:txBody>
      </p:sp>
    </p:spTree>
    <p:extLst>
      <p:ext uri="{BB962C8B-B14F-4D97-AF65-F5344CB8AC3E}">
        <p14:creationId xmlns:p14="http://schemas.microsoft.com/office/powerpoint/2010/main" val="1706504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267790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v.uk/government/publications/phonics-screening-check-2018-materials" TargetMode="External"/><Relationship Id="rId2" Type="http://schemas.openxmlformats.org/officeDocument/2006/relationships/hyperlink" Target="https://www.gov.uk/government/publications/phonics-screening-check-2017-materia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v.uk/government/publications/key-stage-1-tests-2018-mathematics-test-materials" TargetMode="External"/><Relationship Id="rId2" Type="http://schemas.openxmlformats.org/officeDocument/2006/relationships/hyperlink" Target="https://www.gov.uk/government/publications/key-stage-1-tests-2018-english-reading-test-materials" TargetMode="External"/><Relationship Id="rId1" Type="http://schemas.openxmlformats.org/officeDocument/2006/relationships/slideLayout" Target="../slideLayouts/slideLayout2.xml"/><Relationship Id="rId6" Type="http://schemas.openxmlformats.org/officeDocument/2006/relationships/hyperlink" Target="https://www.gov.uk/government/publications/key-stage-1-tests-2017-english-reading-test-materials" TargetMode="External"/><Relationship Id="rId5" Type="http://schemas.openxmlformats.org/officeDocument/2006/relationships/hyperlink" Target="https://www.gov.uk/government/publications/key-stage-1-tests-2017-english-grammar-punctuation-and-spelling-test-materials" TargetMode="External"/><Relationship Id="rId4" Type="http://schemas.openxmlformats.org/officeDocument/2006/relationships/hyperlink" Target="https://www.gov.uk/government/publications/key-stage-1-tests-2018-english-grammar-punctuation-and-spelling-test-material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400" dirty="0" smtClean="0"/>
              <a:t>Year 2 Statutory Assessment at </a:t>
            </a:r>
            <a:r>
              <a:rPr lang="en-US" sz="4400" dirty="0" err="1" smtClean="0"/>
              <a:t>Ashbeach</a:t>
            </a:r>
            <a:r>
              <a:rPr lang="en-US" sz="4400" dirty="0" smtClean="0"/>
              <a:t> </a:t>
            </a:r>
            <a:endParaRPr lang="en-GB" sz="4400" dirty="0"/>
          </a:p>
        </p:txBody>
      </p:sp>
      <p:sp>
        <p:nvSpPr>
          <p:cNvPr id="3" name="Subtitle 2"/>
          <p:cNvSpPr>
            <a:spLocks noGrp="1"/>
          </p:cNvSpPr>
          <p:nvPr>
            <p:ph type="subTitle" idx="1"/>
          </p:nvPr>
        </p:nvSpPr>
        <p:spPr/>
        <p:txBody>
          <a:bodyPr/>
          <a:lstStyle/>
          <a:p>
            <a:r>
              <a:rPr lang="en-US" dirty="0" smtClean="0"/>
              <a:t>May 2022</a:t>
            </a:r>
            <a:endParaRPr lang="en-GB" dirty="0"/>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73841" y="1307638"/>
            <a:ext cx="1300162"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30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 –phonics screening check</a:t>
            </a: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www.gov.uk/government/publications/phonics-screening-check-2017-materials</a:t>
            </a:r>
            <a:endParaRPr lang="en-GB" dirty="0" smtClean="0"/>
          </a:p>
          <a:p>
            <a:r>
              <a:rPr lang="en-GB" dirty="0">
                <a:hlinkClick r:id="rId3"/>
              </a:rPr>
              <a:t>https://</a:t>
            </a:r>
            <a:r>
              <a:rPr lang="en-GB" dirty="0" smtClean="0">
                <a:hlinkClick r:id="rId3"/>
              </a:rPr>
              <a:t>www.gov.uk/government/publications/phonics-screening-check-2018-materials</a:t>
            </a:r>
            <a:endParaRPr lang="en-GB" dirty="0" smtClean="0"/>
          </a:p>
          <a:p>
            <a:endParaRPr lang="en-GB" dirty="0"/>
          </a:p>
        </p:txBody>
      </p:sp>
    </p:spTree>
    <p:extLst>
      <p:ext uri="{BB962C8B-B14F-4D97-AF65-F5344CB8AC3E}">
        <p14:creationId xmlns:p14="http://schemas.microsoft.com/office/powerpoint/2010/main" val="389887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 – 2017 and 2018 practice papers</a:t>
            </a:r>
            <a:endParaRPr lang="en-GB" dirty="0"/>
          </a:p>
        </p:txBody>
      </p:sp>
      <p:sp>
        <p:nvSpPr>
          <p:cNvPr id="3" name="Content Placeholder 2"/>
          <p:cNvSpPr>
            <a:spLocks noGrp="1"/>
          </p:cNvSpPr>
          <p:nvPr>
            <p:ph idx="1"/>
          </p:nvPr>
        </p:nvSpPr>
        <p:spPr/>
        <p:txBody>
          <a:bodyPr>
            <a:normAutofit lnSpcReduction="10000"/>
          </a:bodyPr>
          <a:lstStyle/>
          <a:p>
            <a:r>
              <a:rPr lang="en-GB" dirty="0">
                <a:hlinkClick r:id="rId2"/>
              </a:rPr>
              <a:t>https://</a:t>
            </a:r>
            <a:r>
              <a:rPr lang="en-GB" dirty="0" smtClean="0">
                <a:hlinkClick r:id="rId2"/>
              </a:rPr>
              <a:t>www.gov.uk/government/publications/key-stage-1-tests-2018-english-reading-test-materials</a:t>
            </a:r>
            <a:endParaRPr lang="en-GB" dirty="0" smtClean="0"/>
          </a:p>
          <a:p>
            <a:r>
              <a:rPr lang="en-GB" dirty="0">
                <a:hlinkClick r:id="rId3"/>
              </a:rPr>
              <a:t>https://</a:t>
            </a:r>
            <a:r>
              <a:rPr lang="en-GB" dirty="0" smtClean="0">
                <a:hlinkClick r:id="rId3"/>
              </a:rPr>
              <a:t>www.gov.uk/government/publications/key-stage-1-tests-2018-mathematics-test-materials</a:t>
            </a:r>
            <a:endParaRPr lang="en-GB" dirty="0" smtClean="0"/>
          </a:p>
          <a:p>
            <a:r>
              <a:rPr lang="en-GB" dirty="0">
                <a:hlinkClick r:id="rId4"/>
              </a:rPr>
              <a:t>https://</a:t>
            </a:r>
            <a:r>
              <a:rPr lang="en-GB" dirty="0" smtClean="0">
                <a:hlinkClick r:id="rId4"/>
              </a:rPr>
              <a:t>www.gov.uk/government/publications/key-stage-1-tests-2018-english-grammar-punctuation-and-spelling-test-materials</a:t>
            </a:r>
            <a:endParaRPr lang="en-GB" dirty="0" smtClean="0"/>
          </a:p>
          <a:p>
            <a:r>
              <a:rPr lang="en-GB" dirty="0">
                <a:hlinkClick r:id="rId5"/>
              </a:rPr>
              <a:t>https://</a:t>
            </a:r>
            <a:r>
              <a:rPr lang="en-GB" dirty="0" smtClean="0">
                <a:hlinkClick r:id="rId5"/>
              </a:rPr>
              <a:t>www.gov.uk/government/publications/key-stage-1-tests-2017-english-grammar-punctuation-and-spelling-test-materials</a:t>
            </a:r>
            <a:endParaRPr lang="en-GB" dirty="0" smtClean="0"/>
          </a:p>
          <a:p>
            <a:r>
              <a:rPr lang="en-GB" dirty="0">
                <a:hlinkClick r:id="rId6"/>
              </a:rPr>
              <a:t>https://</a:t>
            </a:r>
            <a:r>
              <a:rPr lang="en-GB" dirty="0" smtClean="0">
                <a:hlinkClick r:id="rId6"/>
              </a:rPr>
              <a:t>www.gov.uk/government/publications/key-stage-1-tests-2017-english-reading-test-materials</a:t>
            </a:r>
            <a:endParaRPr lang="en-GB" dirty="0" smtClean="0"/>
          </a:p>
          <a:p>
            <a:r>
              <a:rPr lang="en-GB" dirty="0"/>
              <a:t>https://www.gov.uk/government/publications/key-stage-1-tests-2017-mathematics-test-materials</a:t>
            </a:r>
            <a:endParaRPr lang="en-GB" dirty="0" smtClean="0"/>
          </a:p>
          <a:p>
            <a:endParaRPr lang="en-GB" dirty="0"/>
          </a:p>
        </p:txBody>
      </p:sp>
    </p:spTree>
    <p:extLst>
      <p:ext uri="{BB962C8B-B14F-4D97-AF65-F5344CB8AC3E}">
        <p14:creationId xmlns:p14="http://schemas.microsoft.com/office/powerpoint/2010/main" val="3012516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recording and reporting arrangements</a:t>
            </a:r>
            <a:endParaRPr lang="en-GB" dirty="0"/>
          </a:p>
        </p:txBody>
      </p:sp>
      <p:sp>
        <p:nvSpPr>
          <p:cNvPr id="3" name="Content Placeholder 2"/>
          <p:cNvSpPr>
            <a:spLocks noGrp="1"/>
          </p:cNvSpPr>
          <p:nvPr>
            <p:ph idx="1"/>
          </p:nvPr>
        </p:nvSpPr>
        <p:spPr/>
        <p:txBody>
          <a:bodyPr/>
          <a:lstStyle/>
          <a:p>
            <a:r>
              <a:rPr lang="en-GB" dirty="0"/>
              <a:t>https://www.gov.uk/government/publications/2022-key-stage-1-assessment-and-reporting-arrangements-ara</a:t>
            </a:r>
          </a:p>
        </p:txBody>
      </p:sp>
    </p:spTree>
    <p:extLst>
      <p:ext uri="{BB962C8B-B14F-4D97-AF65-F5344CB8AC3E}">
        <p14:creationId xmlns:p14="http://schemas.microsoft.com/office/powerpoint/2010/main" val="71965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stage 1 assessment and reporting arrangements </a:t>
            </a:r>
            <a:r>
              <a:rPr lang="en-US" dirty="0" smtClean="0"/>
              <a:t> - October </a:t>
            </a:r>
            <a:r>
              <a:rPr lang="en-US" dirty="0"/>
              <a:t>2021 </a:t>
            </a:r>
            <a:r>
              <a:rPr lang="en-US" dirty="0" smtClean="0"/>
              <a:t>(ARA)</a:t>
            </a:r>
            <a:endParaRPr lang="en-GB" dirty="0"/>
          </a:p>
        </p:txBody>
      </p:sp>
      <p:sp>
        <p:nvSpPr>
          <p:cNvPr id="3" name="Content Placeholder 2"/>
          <p:cNvSpPr>
            <a:spLocks noGrp="1"/>
          </p:cNvSpPr>
          <p:nvPr>
            <p:ph idx="1"/>
          </p:nvPr>
        </p:nvSpPr>
        <p:spPr/>
        <p:txBody>
          <a:bodyPr/>
          <a:lstStyle/>
          <a:p>
            <a:r>
              <a:rPr lang="en-US" dirty="0"/>
              <a:t>This guidance sets out the statutory requirements for key stage 1 (KS1) national curriculum assessment and reporting for the 2021/22 academic year. It is produced by the Standards and Testing </a:t>
            </a:r>
            <a:r>
              <a:rPr lang="en-US" dirty="0" smtClean="0"/>
              <a:t>Agency </a:t>
            </a:r>
            <a:r>
              <a:rPr lang="en-US" dirty="0"/>
              <a:t>(STA), an executive agency of the Department for Education (</a:t>
            </a:r>
            <a:r>
              <a:rPr lang="en-US" dirty="0" err="1"/>
              <a:t>DfE</a:t>
            </a:r>
            <a:r>
              <a:rPr lang="en-US" dirty="0"/>
              <a:t>), and is relevant until the end of the 2021/22 academic year</a:t>
            </a:r>
            <a:r>
              <a:rPr lang="en-US" dirty="0" smtClean="0"/>
              <a:t>.</a:t>
            </a:r>
          </a:p>
          <a:p>
            <a:r>
              <a:rPr lang="en-US" dirty="0"/>
              <a:t>It applies to </a:t>
            </a:r>
            <a:r>
              <a:rPr lang="en-US" dirty="0" smtClean="0"/>
              <a:t>:</a:t>
            </a:r>
          </a:p>
          <a:p>
            <a:r>
              <a:rPr lang="en-US" dirty="0" smtClean="0"/>
              <a:t>maintained </a:t>
            </a:r>
            <a:r>
              <a:rPr lang="en-US" dirty="0"/>
              <a:t>schools (including maintained special schools) • academies (including free schools) • alternative provision (AP) (including pupil referral units (PRUs), AP academies and AP free schools) • secure units • maintained nursery schools (which have registered pupils who will reach the age of six before the end of the school year) • Ministry of </a:t>
            </a:r>
            <a:r>
              <a:rPr lang="en-US" dirty="0" err="1"/>
              <a:t>Defence</a:t>
            </a:r>
            <a:r>
              <a:rPr lang="en-US" dirty="0"/>
              <a:t> (</a:t>
            </a:r>
            <a:r>
              <a:rPr lang="en-US" dirty="0" err="1"/>
              <a:t>MoD</a:t>
            </a:r>
            <a:r>
              <a:rPr lang="en-US" dirty="0"/>
              <a:t>) schools • participating independent schools with KS1 pupils</a:t>
            </a:r>
            <a:endParaRPr lang="en-US" dirty="0" smtClean="0"/>
          </a:p>
          <a:p>
            <a:endParaRPr lang="en-GB" dirty="0"/>
          </a:p>
        </p:txBody>
      </p:sp>
    </p:spTree>
    <p:extLst>
      <p:ext uri="{BB962C8B-B14F-4D97-AF65-F5344CB8AC3E}">
        <p14:creationId xmlns:p14="http://schemas.microsoft.com/office/powerpoint/2010/main" val="1289205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Phonics screening – Year 2</a:t>
            </a:r>
            <a:endParaRPr lang="en-GB" dirty="0"/>
          </a:p>
        </p:txBody>
      </p:sp>
      <p:sp>
        <p:nvSpPr>
          <p:cNvPr id="3" name="Content Placeholder 2"/>
          <p:cNvSpPr>
            <a:spLocks noGrp="1"/>
          </p:cNvSpPr>
          <p:nvPr>
            <p:ph idx="1"/>
          </p:nvPr>
        </p:nvSpPr>
        <p:spPr/>
        <p:txBody>
          <a:bodyPr/>
          <a:lstStyle/>
          <a:p>
            <a:r>
              <a:rPr lang="en-US" dirty="0" smtClean="0"/>
              <a:t>Cancellation </a:t>
            </a:r>
            <a:r>
              <a:rPr lang="en-US" dirty="0"/>
              <a:t>of the phonics screening check in June 2021 means that year 2 pupils did not take the check when they were in year 1. In the 2021/22 academic year, schools must administer a past version of the phonics screening check (from 2017, 2018 or 2019) to year 2 pupils during the second half of the 2021 autumn term (excluding any pupils who meet the exceptions listed in section 8.2) and return results to their geographical LA by the end of the autumn term. </a:t>
            </a:r>
            <a:endParaRPr lang="en-US" dirty="0" smtClean="0"/>
          </a:p>
          <a:p>
            <a:r>
              <a:rPr lang="en-US" dirty="0" smtClean="0"/>
              <a:t>Year </a:t>
            </a:r>
            <a:r>
              <a:rPr lang="en-US" dirty="0"/>
              <a:t>2 pupils who achieve the expected standard in the autumn 2021 check will not be required to complete any further statutory assessments in phonics. Year 2 pupils who do not meet the expected standard in the autumn 2021 check will be expected to take the statutory check in June 2022. </a:t>
            </a:r>
            <a:endParaRPr lang="en-GB" dirty="0"/>
          </a:p>
        </p:txBody>
      </p:sp>
    </p:spTree>
    <p:extLst>
      <p:ext uri="{BB962C8B-B14F-4D97-AF65-F5344CB8AC3E}">
        <p14:creationId xmlns:p14="http://schemas.microsoft.com/office/powerpoint/2010/main" val="861648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 of tests</a:t>
            </a:r>
          </a:p>
        </p:txBody>
      </p:sp>
      <p:sp>
        <p:nvSpPr>
          <p:cNvPr id="3" name="Content Placeholder 2"/>
          <p:cNvSpPr>
            <a:spLocks noGrp="1"/>
          </p:cNvSpPr>
          <p:nvPr>
            <p:ph idx="1"/>
          </p:nvPr>
        </p:nvSpPr>
        <p:spPr/>
        <p:txBody>
          <a:bodyPr/>
          <a:lstStyle/>
          <a:p>
            <a:r>
              <a:rPr lang="en-US" dirty="0"/>
              <a:t>The KS1 tests are designed to assess pupils’ knowledge and understanding of the KS1 </a:t>
            </a:r>
            <a:r>
              <a:rPr lang="en-US" dirty="0" err="1"/>
              <a:t>programmes</a:t>
            </a:r>
            <a:r>
              <a:rPr lang="en-US" dirty="0"/>
              <a:t> of </a:t>
            </a:r>
            <a:r>
              <a:rPr lang="en-US" dirty="0" smtClean="0"/>
              <a:t>study. </a:t>
            </a:r>
            <a:r>
              <a:rPr lang="en-US" dirty="0"/>
              <a:t>Teachers must administer the English reading and mathematics tests to help make a secure judgement for their final TA at the end of KS1. The tests make up one piece of evidence for the overall TA judgement</a:t>
            </a:r>
            <a:r>
              <a:rPr lang="en-US" dirty="0" smtClean="0"/>
              <a:t>.</a:t>
            </a:r>
          </a:p>
          <a:p>
            <a:r>
              <a:rPr lang="en-US" dirty="0"/>
              <a:t>Schools must administer the KS1 tests in English reading and mathematics during May 2022. The tests do not have set days for their administration and may be administered to groups of pupils on different days.</a:t>
            </a:r>
            <a:endParaRPr lang="en-GB" dirty="0"/>
          </a:p>
        </p:txBody>
      </p:sp>
    </p:spTree>
    <p:extLst>
      <p:ext uri="{BB962C8B-B14F-4D97-AF65-F5344CB8AC3E}">
        <p14:creationId xmlns:p14="http://schemas.microsoft.com/office/powerpoint/2010/main" val="1569607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 participation </a:t>
            </a:r>
          </a:p>
        </p:txBody>
      </p:sp>
      <p:sp>
        <p:nvSpPr>
          <p:cNvPr id="3" name="Content Placeholder 2"/>
          <p:cNvSpPr>
            <a:spLocks noGrp="1"/>
          </p:cNvSpPr>
          <p:nvPr>
            <p:ph idx="1"/>
          </p:nvPr>
        </p:nvSpPr>
        <p:spPr/>
        <p:txBody>
          <a:bodyPr/>
          <a:lstStyle/>
          <a:p>
            <a:r>
              <a:rPr lang="en-US" dirty="0"/>
              <a:t>The tests are designed for pupils who have completed the KS1 </a:t>
            </a:r>
            <a:r>
              <a:rPr lang="en-US" dirty="0" err="1"/>
              <a:t>programmes</a:t>
            </a:r>
            <a:r>
              <a:rPr lang="en-US" dirty="0"/>
              <a:t> of study and are working at the overall standard of the tests. This means that if pupils are working above the pre-key stage standards, they should be entered for the tests. </a:t>
            </a:r>
            <a:endParaRPr lang="en-US" dirty="0" smtClean="0"/>
          </a:p>
          <a:p>
            <a:r>
              <a:rPr lang="en-US" dirty="0" smtClean="0"/>
              <a:t>Most </a:t>
            </a:r>
            <a:r>
              <a:rPr lang="en-US" dirty="0"/>
              <a:t>pupils taking the KS1 tests will be in year 2 and will reach the age of 7 by the end of the academic year. </a:t>
            </a:r>
            <a:endParaRPr lang="en-US" dirty="0" smtClean="0"/>
          </a:p>
          <a:p>
            <a:r>
              <a:rPr lang="en-US" dirty="0" err="1"/>
              <a:t>Headteachers</a:t>
            </a:r>
            <a:r>
              <a:rPr lang="en-US" dirty="0"/>
              <a:t> make the final decision about whether it is appropriate for a pupil to take the tests.</a:t>
            </a:r>
            <a:endParaRPr lang="en-GB" dirty="0"/>
          </a:p>
        </p:txBody>
      </p:sp>
    </p:spTree>
    <p:extLst>
      <p:ext uri="{BB962C8B-B14F-4D97-AF65-F5344CB8AC3E}">
        <p14:creationId xmlns:p14="http://schemas.microsoft.com/office/powerpoint/2010/main" val="2493676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KS1 tests consist of:</a:t>
            </a:r>
            <a:endParaRPr lang="en-GB" dirty="0"/>
          </a:p>
        </p:txBody>
      </p:sp>
      <p:sp>
        <p:nvSpPr>
          <p:cNvPr id="3" name="Content Placeholder 2"/>
          <p:cNvSpPr>
            <a:spLocks noGrp="1"/>
          </p:cNvSpPr>
          <p:nvPr>
            <p:ph idx="1"/>
          </p:nvPr>
        </p:nvSpPr>
        <p:spPr/>
        <p:txBody>
          <a:bodyPr/>
          <a:lstStyle/>
          <a:p>
            <a:r>
              <a:rPr lang="en-US" dirty="0"/>
              <a:t>English reading Paper 1: combined reading prompt and answer booklet </a:t>
            </a:r>
            <a:endParaRPr lang="en-US" dirty="0" smtClean="0"/>
          </a:p>
          <a:p>
            <a:r>
              <a:rPr lang="en-US" dirty="0" smtClean="0"/>
              <a:t>English </a:t>
            </a:r>
            <a:r>
              <a:rPr lang="en-US" dirty="0"/>
              <a:t>reading Paper 2: reading booklet and reading answer booklet </a:t>
            </a:r>
          </a:p>
          <a:p>
            <a:r>
              <a:rPr lang="en-US" dirty="0" smtClean="0"/>
              <a:t>Mathematics </a:t>
            </a:r>
            <a:r>
              <a:rPr lang="en-US" dirty="0"/>
              <a:t>Paper 1: arithmetic </a:t>
            </a:r>
          </a:p>
          <a:p>
            <a:r>
              <a:rPr lang="en-US" dirty="0" smtClean="0"/>
              <a:t>Mathematics </a:t>
            </a:r>
            <a:r>
              <a:rPr lang="en-US" dirty="0"/>
              <a:t>Paper 2: </a:t>
            </a:r>
            <a:r>
              <a:rPr lang="en-US" dirty="0" smtClean="0"/>
              <a:t>reasoning</a:t>
            </a:r>
          </a:p>
          <a:p>
            <a:endParaRPr lang="en-US" dirty="0"/>
          </a:p>
          <a:p>
            <a:endParaRPr lang="en-US" dirty="0" smtClean="0"/>
          </a:p>
          <a:p>
            <a:r>
              <a:rPr lang="en-US" dirty="0"/>
              <a:t>KS1 tests are not strictly timed. </a:t>
            </a:r>
            <a:endParaRPr lang="en-US" dirty="0" smtClean="0"/>
          </a:p>
          <a:p>
            <a:r>
              <a:rPr lang="en-US" dirty="0" smtClean="0"/>
              <a:t>Teachers </a:t>
            </a:r>
            <a:r>
              <a:rPr lang="en-US" dirty="0"/>
              <a:t>can use their discretion to decide if pupils need a rest break during any of the tests or whether, if appropriate, to stop a test early.</a:t>
            </a:r>
            <a:endParaRPr lang="en-GB" dirty="0"/>
          </a:p>
        </p:txBody>
      </p:sp>
    </p:spTree>
    <p:extLst>
      <p:ext uri="{BB962C8B-B14F-4D97-AF65-F5344CB8AC3E}">
        <p14:creationId xmlns:p14="http://schemas.microsoft.com/office/powerpoint/2010/main" val="125935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English reading test</a:t>
            </a:r>
          </a:p>
        </p:txBody>
      </p:sp>
      <p:sp>
        <p:nvSpPr>
          <p:cNvPr id="3" name="Content Placeholder 2"/>
          <p:cNvSpPr>
            <a:spLocks noGrp="1"/>
          </p:cNvSpPr>
          <p:nvPr>
            <p:ph idx="1"/>
          </p:nvPr>
        </p:nvSpPr>
        <p:spPr/>
        <p:txBody>
          <a:bodyPr/>
          <a:lstStyle/>
          <a:p>
            <a:r>
              <a:rPr lang="en-US" dirty="0"/>
              <a:t>There are 2 English reading papers. Both papers contain a selection of texts that are designed to increase in difficulty. They include a mixture of text types. </a:t>
            </a:r>
            <a:endParaRPr lang="en-US" dirty="0" smtClean="0"/>
          </a:p>
          <a:p>
            <a:r>
              <a:rPr lang="en-US" dirty="0" smtClean="0"/>
              <a:t>Paper </a:t>
            </a:r>
            <a:r>
              <a:rPr lang="en-US" dirty="0"/>
              <a:t>1 consists of a combined reading prompt and answer booklet. The test takes approximately 30 minutes. </a:t>
            </a:r>
            <a:endParaRPr lang="en-US" dirty="0" smtClean="0"/>
          </a:p>
          <a:p>
            <a:r>
              <a:rPr lang="en-US" dirty="0" smtClean="0"/>
              <a:t>Paper </a:t>
            </a:r>
            <a:r>
              <a:rPr lang="en-US" dirty="0"/>
              <a:t>2 consists of an answer booklet and a separate reading booklet. It contains more challenging texts than Paper 1. The test takes approximately 40 minutes.</a:t>
            </a:r>
            <a:endParaRPr lang="en-GB" dirty="0"/>
          </a:p>
        </p:txBody>
      </p:sp>
    </p:spTree>
    <p:extLst>
      <p:ext uri="{BB962C8B-B14F-4D97-AF65-F5344CB8AC3E}">
        <p14:creationId xmlns:p14="http://schemas.microsoft.com/office/powerpoint/2010/main" val="375324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Maths</a:t>
            </a:r>
            <a:r>
              <a:rPr lang="en-US" dirty="0" smtClean="0"/>
              <a:t> tests</a:t>
            </a:r>
            <a:endParaRPr lang="en-GB" dirty="0"/>
          </a:p>
        </p:txBody>
      </p:sp>
      <p:sp>
        <p:nvSpPr>
          <p:cNvPr id="3" name="Content Placeholder 2"/>
          <p:cNvSpPr>
            <a:spLocks noGrp="1"/>
          </p:cNvSpPr>
          <p:nvPr>
            <p:ph idx="1"/>
          </p:nvPr>
        </p:nvSpPr>
        <p:spPr/>
        <p:txBody>
          <a:bodyPr/>
          <a:lstStyle/>
          <a:p>
            <a:r>
              <a:rPr lang="en-US" dirty="0"/>
              <a:t>The mathematics test comprises 2 components, presented to pupils as 2 test papers: </a:t>
            </a:r>
            <a:endParaRPr lang="en-US" dirty="0" smtClean="0"/>
          </a:p>
          <a:p>
            <a:r>
              <a:rPr lang="en-US" dirty="0" smtClean="0"/>
              <a:t>Paper </a:t>
            </a:r>
            <a:r>
              <a:rPr lang="en-US" dirty="0"/>
              <a:t>1: arithmetic consists of a single test paper and takes approximately 20 minutes. </a:t>
            </a:r>
            <a:endParaRPr lang="en-US" dirty="0" smtClean="0"/>
          </a:p>
          <a:p>
            <a:r>
              <a:rPr lang="en-US" dirty="0" smtClean="0"/>
              <a:t>Paper </a:t>
            </a:r>
            <a:r>
              <a:rPr lang="en-US" dirty="0"/>
              <a:t>2: reasoning consists of a single test paper and takes approximately 35 minutes. The paper includes a practice question and 5 aural questions. After the aural questions, the time allowed for the remainder of the paper should be around 30 minutes.</a:t>
            </a:r>
            <a:endParaRPr lang="en-GB" dirty="0"/>
          </a:p>
        </p:txBody>
      </p:sp>
    </p:spTree>
    <p:extLst>
      <p:ext uri="{BB962C8B-B14F-4D97-AF65-F5344CB8AC3E}">
        <p14:creationId xmlns:p14="http://schemas.microsoft.com/office/powerpoint/2010/main" val="870247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Marking and reporting results</a:t>
            </a:r>
            <a:endParaRPr lang="en-GB" dirty="0"/>
          </a:p>
        </p:txBody>
      </p:sp>
      <p:sp>
        <p:nvSpPr>
          <p:cNvPr id="3" name="Content Placeholder 2"/>
          <p:cNvSpPr>
            <a:spLocks noGrp="1"/>
          </p:cNvSpPr>
          <p:nvPr>
            <p:ph idx="1"/>
          </p:nvPr>
        </p:nvSpPr>
        <p:spPr/>
        <p:txBody>
          <a:bodyPr/>
          <a:lstStyle/>
          <a:p>
            <a:r>
              <a:rPr lang="en-US" dirty="0" smtClean="0"/>
              <a:t>Tests are marked internally by a Year 2 teacher.</a:t>
            </a:r>
          </a:p>
          <a:p>
            <a:r>
              <a:rPr lang="en-US" dirty="0" smtClean="0"/>
              <a:t>The results form part of the evidence that supports </a:t>
            </a:r>
            <a:r>
              <a:rPr lang="en-US" dirty="0"/>
              <a:t>teacher assessment of how a pupil has performed throughout the key stage.</a:t>
            </a:r>
            <a:endParaRPr lang="en-US" dirty="0" smtClean="0"/>
          </a:p>
          <a:p>
            <a:r>
              <a:rPr lang="en-US" dirty="0"/>
              <a:t>Schools are not required to report individual test results to parents, but parents must be allowed access to their child’s results on request.</a:t>
            </a:r>
            <a:endParaRPr lang="en-GB" dirty="0"/>
          </a:p>
        </p:txBody>
      </p:sp>
    </p:spTree>
    <p:extLst>
      <p:ext uri="{BB962C8B-B14F-4D97-AF65-F5344CB8AC3E}">
        <p14:creationId xmlns:p14="http://schemas.microsoft.com/office/powerpoint/2010/main" val="14634216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68</TotalTime>
  <Words>844</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Year 2 Statutory Assessment at Ashbeach </vt:lpstr>
      <vt:lpstr>Key stage 1 assessment and reporting arrangements  - October 2021 (ARA)</vt:lpstr>
      <vt:lpstr>Phonics screening – Year 2</vt:lpstr>
      <vt:lpstr>Overview of tests</vt:lpstr>
      <vt:lpstr>Test participation </vt:lpstr>
      <vt:lpstr>The KS1 tests consist of:</vt:lpstr>
      <vt:lpstr>English reading test</vt:lpstr>
      <vt:lpstr>Maths tests</vt:lpstr>
      <vt:lpstr>Marking and reporting results</vt:lpstr>
      <vt:lpstr>Links –phonics screening check</vt:lpstr>
      <vt:lpstr>Links – 2017 and 2018 practice papers</vt:lpstr>
      <vt:lpstr>Assessment recording and reporting arrangements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Statutory Assessment</dc:title>
  <dc:creator>Emily Hawke</dc:creator>
  <cp:lastModifiedBy>Emily Hawke</cp:lastModifiedBy>
  <cp:revision>9</cp:revision>
  <dcterms:created xsi:type="dcterms:W3CDTF">2022-04-21T15:16:54Z</dcterms:created>
  <dcterms:modified xsi:type="dcterms:W3CDTF">2022-04-26T15:54:35Z</dcterms:modified>
</cp:coreProperties>
</file>