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61" r:id="rId4"/>
    <p:sldId id="260" r:id="rId5"/>
    <p:sldId id="262" r:id="rId6"/>
    <p:sldId id="263" r:id="rId7"/>
    <p:sldId id="264" r:id="rId8"/>
    <p:sldId id="265" r:id="rId9"/>
    <p:sldId id="272" r:id="rId10"/>
    <p:sldId id="266" r:id="rId11"/>
    <p:sldId id="267" r:id="rId12"/>
    <p:sldId id="26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70255" autoAdjust="0"/>
  </p:normalViewPr>
  <p:slideViewPr>
    <p:cSldViewPr>
      <p:cViewPr varScale="1">
        <p:scale>
          <a:sx n="59" d="100"/>
          <a:sy n="59" d="100"/>
        </p:scale>
        <p:origin x="1454"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8D1E1C0-5692-442E-851B-B6383AFA308C}" type="datetimeFigureOut">
              <a:rPr lang="en-GB" smtClean="0"/>
              <a:t>06/02/2024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C31E14B-6545-4D49-B18F-0DDC5A0CB9C8}" type="slidenum">
              <a:rPr lang="en-GB" smtClean="0"/>
              <a:t>‹#›</a:t>
            </a:fld>
            <a:endParaRPr lang="en-GB"/>
          </a:p>
        </p:txBody>
      </p:sp>
    </p:spTree>
    <p:extLst>
      <p:ext uri="{BB962C8B-B14F-4D97-AF65-F5344CB8AC3E}">
        <p14:creationId xmlns:p14="http://schemas.microsoft.com/office/powerpoint/2010/main" val="77815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EYFS- 17 ELG</a:t>
            </a:r>
            <a:r>
              <a:rPr lang="en-GB" baseline="0" dirty="0"/>
              <a:t> and 7 areas of learning</a:t>
            </a:r>
          </a:p>
          <a:p>
            <a:r>
              <a:rPr lang="en-GB" baseline="0" dirty="0"/>
              <a:t>Play is essential part of learning in the Early years and this can be child initiated, adult directed or adult led. </a:t>
            </a:r>
          </a:p>
          <a:p>
            <a:r>
              <a:rPr lang="en-GB" baseline="0" dirty="0"/>
              <a:t>There will be opportunities for your child to choose their learning by accessing the learning environment through the continuous provision and activities that are set up. There will also be times where an adult may direct a child to an activity to ensure they are practising a particular skill and there will be times when </a:t>
            </a:r>
            <a:r>
              <a:rPr lang="en-GB" baseline="0" dirty="0" err="1"/>
              <a:t>chdirlen</a:t>
            </a:r>
            <a:r>
              <a:rPr lang="en-GB" baseline="0" dirty="0"/>
              <a:t> are expected to work with an adult.</a:t>
            </a:r>
            <a:endParaRPr lang="en-GB" dirty="0"/>
          </a:p>
        </p:txBody>
      </p:sp>
      <p:sp>
        <p:nvSpPr>
          <p:cNvPr id="4" name="Slide Number Placeholder 3"/>
          <p:cNvSpPr>
            <a:spLocks noGrp="1"/>
          </p:cNvSpPr>
          <p:nvPr>
            <p:ph type="sldNum" sz="quarter" idx="10"/>
          </p:nvPr>
        </p:nvSpPr>
        <p:spPr/>
        <p:txBody>
          <a:bodyPr/>
          <a:lstStyle/>
          <a:p>
            <a:fld id="{3C31E14B-6545-4D49-B18F-0DDC5A0CB9C8}" type="slidenum">
              <a:rPr lang="en-GB" smtClean="0"/>
              <a:t>2</a:t>
            </a:fld>
            <a:endParaRPr lang="en-GB"/>
          </a:p>
        </p:txBody>
      </p:sp>
    </p:spTree>
    <p:extLst>
      <p:ext uri="{BB962C8B-B14F-4D97-AF65-F5344CB8AC3E}">
        <p14:creationId xmlns:p14="http://schemas.microsoft.com/office/powerpoint/2010/main" val="3700296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prime areas are the areas are the t</a:t>
            </a:r>
            <a:r>
              <a:rPr lang="en-GB" sz="1200" b="0" i="0" u="none" strike="noStrike" kern="1200" baseline="0" dirty="0">
                <a:solidFill>
                  <a:schemeClr val="tx1"/>
                </a:solidFill>
                <a:latin typeface="+mn-lt"/>
                <a:ea typeface="+mn-ea"/>
                <a:cs typeface="+mn-cs"/>
              </a:rPr>
              <a:t>hree areas that are particularly crucial for igniting children’s curiosity and enthusiasm for learning, and for building their capacity to learn, form relationships and thrive </a:t>
            </a:r>
            <a:r>
              <a:rPr lang="en-GB" baseline="0" dirty="0"/>
              <a:t>i.e. a confident child who can communicate their and be confident in making big and small movements with their bodies i.e. handwriting- small fine motor muscle movements</a:t>
            </a:r>
          </a:p>
          <a:p>
            <a:r>
              <a:rPr lang="en-GB" baseline="0" dirty="0"/>
              <a:t>The specific areas are taught alongside the prime areas and allow the skills from the 3 prime areas to be strengthened and applied</a:t>
            </a: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C31E14B-6545-4D49-B18F-0DDC5A0CB9C8}" type="slidenum">
              <a:rPr lang="en-GB" smtClean="0"/>
              <a:t>3</a:t>
            </a:fld>
            <a:endParaRPr lang="en-GB"/>
          </a:p>
        </p:txBody>
      </p:sp>
    </p:spTree>
    <p:extLst>
      <p:ext uri="{BB962C8B-B14F-4D97-AF65-F5344CB8AC3E}">
        <p14:creationId xmlns:p14="http://schemas.microsoft.com/office/powerpoint/2010/main" val="2160514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a:t>
            </a:r>
            <a:r>
              <a:rPr lang="en-GB" baseline="0" dirty="0"/>
              <a:t> children learn not just what they learn!</a:t>
            </a:r>
            <a:endParaRPr lang="en-GB" dirty="0"/>
          </a:p>
        </p:txBody>
      </p:sp>
      <p:sp>
        <p:nvSpPr>
          <p:cNvPr id="4" name="Slide Number Placeholder 3"/>
          <p:cNvSpPr>
            <a:spLocks noGrp="1"/>
          </p:cNvSpPr>
          <p:nvPr>
            <p:ph type="sldNum" sz="quarter" idx="10"/>
          </p:nvPr>
        </p:nvSpPr>
        <p:spPr/>
        <p:txBody>
          <a:bodyPr/>
          <a:lstStyle/>
          <a:p>
            <a:fld id="{3C31E14B-6545-4D49-B18F-0DDC5A0CB9C8}" type="slidenum">
              <a:rPr lang="en-GB" smtClean="0"/>
              <a:t>4</a:t>
            </a:fld>
            <a:endParaRPr lang="en-GB"/>
          </a:p>
        </p:txBody>
      </p:sp>
    </p:spTree>
    <p:extLst>
      <p:ext uri="{BB962C8B-B14F-4D97-AF65-F5344CB8AC3E}">
        <p14:creationId xmlns:p14="http://schemas.microsoft.com/office/powerpoint/2010/main" val="2925694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introduced home visits as an important part of our transition into</a:t>
            </a:r>
            <a:r>
              <a:rPr lang="en-GB" baseline="0" dirty="0"/>
              <a:t> school because it gives us an opportunity to visit the child in a setting that is theirs where they feel comfortable and confident as apposed to always coming into our setting. It a good conversation starter in September and children tend to like having the responsibility of showing their </a:t>
            </a:r>
            <a:r>
              <a:rPr lang="en-GB" baseline="0" dirty="0" err="1"/>
              <a:t>etcaher</a:t>
            </a:r>
            <a:r>
              <a:rPr lang="en-GB" baseline="0" dirty="0"/>
              <a:t> some of their favourite toys or their pets etc. please fill in a home visit sheet before you leave</a:t>
            </a:r>
            <a:endParaRPr lang="en-GB" dirty="0"/>
          </a:p>
        </p:txBody>
      </p:sp>
      <p:sp>
        <p:nvSpPr>
          <p:cNvPr id="4" name="Slide Number Placeholder 3"/>
          <p:cNvSpPr>
            <a:spLocks noGrp="1"/>
          </p:cNvSpPr>
          <p:nvPr>
            <p:ph type="sldNum" sz="quarter" idx="10"/>
          </p:nvPr>
        </p:nvSpPr>
        <p:spPr/>
        <p:txBody>
          <a:bodyPr/>
          <a:lstStyle/>
          <a:p>
            <a:fld id="{3C31E14B-6545-4D49-B18F-0DDC5A0CB9C8}" type="slidenum">
              <a:rPr lang="en-GB" smtClean="0"/>
              <a:t>5</a:t>
            </a:fld>
            <a:endParaRPr lang="en-GB"/>
          </a:p>
        </p:txBody>
      </p:sp>
    </p:spTree>
    <p:extLst>
      <p:ext uri="{BB962C8B-B14F-4D97-AF65-F5344CB8AC3E}">
        <p14:creationId xmlns:p14="http://schemas.microsoft.com/office/powerpoint/2010/main" val="2349809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School</a:t>
            </a:r>
            <a:r>
              <a:rPr lang="en-GB" baseline="0" dirty="0"/>
              <a:t> starts at 8:40am and finishes at 3:15pm</a:t>
            </a:r>
          </a:p>
          <a:p>
            <a:r>
              <a:rPr lang="en-GB" baseline="0" dirty="0"/>
              <a:t>New lunch timings</a:t>
            </a:r>
            <a:endParaRPr lang="en-GB" dirty="0"/>
          </a:p>
        </p:txBody>
      </p:sp>
      <p:sp>
        <p:nvSpPr>
          <p:cNvPr id="4" name="Slide Number Placeholder 3"/>
          <p:cNvSpPr>
            <a:spLocks noGrp="1"/>
          </p:cNvSpPr>
          <p:nvPr>
            <p:ph type="sldNum" sz="quarter" idx="10"/>
          </p:nvPr>
        </p:nvSpPr>
        <p:spPr/>
        <p:txBody>
          <a:bodyPr/>
          <a:lstStyle/>
          <a:p>
            <a:fld id="{3C31E14B-6545-4D49-B18F-0DDC5A0CB9C8}" type="slidenum">
              <a:rPr lang="en-GB" smtClean="0"/>
              <a:t>6</a:t>
            </a:fld>
            <a:endParaRPr lang="en-GB"/>
          </a:p>
        </p:txBody>
      </p:sp>
    </p:spTree>
    <p:extLst>
      <p:ext uri="{BB962C8B-B14F-4D97-AF65-F5344CB8AC3E}">
        <p14:creationId xmlns:p14="http://schemas.microsoft.com/office/powerpoint/2010/main" val="2512857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be trialling no indoor shoes as the children are always in and out of the classroom and it does take</a:t>
            </a:r>
            <a:r>
              <a:rPr lang="en-GB" baseline="0" dirty="0"/>
              <a:t> a long time for them to change their shoes- we emphasis having a pair of wellies at school for wet weather and a sturdy pair of black school shoes for everything else</a:t>
            </a:r>
            <a:endParaRPr lang="en-GB" dirty="0"/>
          </a:p>
        </p:txBody>
      </p:sp>
      <p:sp>
        <p:nvSpPr>
          <p:cNvPr id="4" name="Slide Number Placeholder 3"/>
          <p:cNvSpPr>
            <a:spLocks noGrp="1"/>
          </p:cNvSpPr>
          <p:nvPr>
            <p:ph type="sldNum" sz="quarter" idx="10"/>
          </p:nvPr>
        </p:nvSpPr>
        <p:spPr/>
        <p:txBody>
          <a:bodyPr/>
          <a:lstStyle/>
          <a:p>
            <a:fld id="{3C31E14B-6545-4D49-B18F-0DDC5A0CB9C8}" type="slidenum">
              <a:rPr lang="en-GB" smtClean="0"/>
              <a:t>7</a:t>
            </a:fld>
            <a:endParaRPr lang="en-GB"/>
          </a:p>
        </p:txBody>
      </p:sp>
    </p:spTree>
    <p:extLst>
      <p:ext uri="{BB962C8B-B14F-4D97-AF65-F5344CB8AC3E}">
        <p14:creationId xmlns:p14="http://schemas.microsoft.com/office/powerpoint/2010/main" val="2477536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 sheet in pack</a:t>
            </a:r>
          </a:p>
        </p:txBody>
      </p:sp>
      <p:sp>
        <p:nvSpPr>
          <p:cNvPr id="4" name="Slide Number Placeholder 3"/>
          <p:cNvSpPr>
            <a:spLocks noGrp="1"/>
          </p:cNvSpPr>
          <p:nvPr>
            <p:ph type="sldNum" sz="quarter" idx="10"/>
          </p:nvPr>
        </p:nvSpPr>
        <p:spPr/>
        <p:txBody>
          <a:bodyPr/>
          <a:lstStyle/>
          <a:p>
            <a:fld id="{3C31E14B-6545-4D49-B18F-0DDC5A0CB9C8}" type="slidenum">
              <a:rPr lang="en-GB" smtClean="0"/>
              <a:t>8</a:t>
            </a:fld>
            <a:endParaRPr lang="en-GB"/>
          </a:p>
        </p:txBody>
      </p:sp>
    </p:spTree>
    <p:extLst>
      <p:ext uri="{BB962C8B-B14F-4D97-AF65-F5344CB8AC3E}">
        <p14:creationId xmlns:p14="http://schemas.microsoft.com/office/powerpoint/2010/main" val="151688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C4C8ED-FA8D-458F-8E98-720B3F02AD61}"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849391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C4C8ED-FA8D-458F-8E98-720B3F02AD61}"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233448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C4C8ED-FA8D-458F-8E98-720B3F02AD61}"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3287381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C4C8ED-FA8D-458F-8E98-720B3F02AD61}"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1899367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C4C8ED-FA8D-458F-8E98-720B3F02AD61}"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4071599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C4C8ED-FA8D-458F-8E98-720B3F02AD61}"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200120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C4C8ED-FA8D-458F-8E98-720B3F02AD61}" type="datetimeFigureOut">
              <a:rPr lang="en-GB" smtClean="0"/>
              <a:t>06/02/2024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118192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C4C8ED-FA8D-458F-8E98-720B3F02AD61}" type="datetimeFigureOut">
              <a:rPr lang="en-GB" smtClean="0"/>
              <a:t>06/02/2024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56066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4C8ED-FA8D-458F-8E98-720B3F02AD61}" type="datetimeFigureOut">
              <a:rPr lang="en-GB" smtClean="0"/>
              <a:t>06/02/2024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19483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C4C8ED-FA8D-458F-8E98-720B3F02AD61}"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253342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C4C8ED-FA8D-458F-8E98-720B3F02AD61}"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467D3D-5BB8-4B62-805C-E199AA69BEBC}" type="slidenum">
              <a:rPr lang="en-GB" smtClean="0"/>
              <a:t>‹#›</a:t>
            </a:fld>
            <a:endParaRPr lang="en-GB"/>
          </a:p>
        </p:txBody>
      </p:sp>
    </p:spTree>
    <p:extLst>
      <p:ext uri="{BB962C8B-B14F-4D97-AF65-F5344CB8AC3E}">
        <p14:creationId xmlns:p14="http://schemas.microsoft.com/office/powerpoint/2010/main" val="203388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4C8ED-FA8D-458F-8E98-720B3F02AD61}" type="datetimeFigureOut">
              <a:rPr lang="en-GB" smtClean="0"/>
              <a:t>06/02/2024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67D3D-5BB8-4B62-805C-E199AA69BEBC}" type="slidenum">
              <a:rPr lang="en-GB" smtClean="0"/>
              <a:t>‹#›</a:t>
            </a:fld>
            <a:endParaRPr lang="en-GB"/>
          </a:p>
        </p:txBody>
      </p:sp>
    </p:spTree>
    <p:extLst>
      <p:ext uri="{BB962C8B-B14F-4D97-AF65-F5344CB8AC3E}">
        <p14:creationId xmlns:p14="http://schemas.microsoft.com/office/powerpoint/2010/main" val="2644971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75656" y="5445224"/>
            <a:ext cx="6696744" cy="1080120"/>
          </a:xfrm>
        </p:spPr>
        <p:txBody>
          <a:bodyPr>
            <a:noAutofit/>
          </a:bodyPr>
          <a:lstStyle/>
          <a:p>
            <a:pPr algn="ctr"/>
            <a:r>
              <a:rPr lang="en-GB" sz="4000" dirty="0">
                <a:latin typeface="Comic Sans MS" panose="030F0702030302020204" pitchFamily="66" charset="0"/>
              </a:rPr>
              <a:t>Welcome to Ashbeach School</a:t>
            </a:r>
          </a:p>
        </p:txBody>
      </p:sp>
      <p:pic>
        <p:nvPicPr>
          <p:cNvPr id="2" name="Picture Placeholder 1"/>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l="5681" r="5681" b="32737"/>
          <a:stretch/>
        </p:blipFill>
        <p:spPr>
          <a:xfrm>
            <a:off x="323528" y="332656"/>
            <a:ext cx="8417276" cy="424627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41904658"/>
      </p:ext>
    </p:extLst>
  </p:cSld>
  <p:clrMapOvr>
    <a:masterClrMapping/>
  </p:clrMapOvr>
  <mc:AlternateContent xmlns:mc="http://schemas.openxmlformats.org/markup-compatibility/2006" xmlns:p14="http://schemas.microsoft.com/office/powerpoint/2010/main">
    <mc:Choice Requires="p14">
      <p:transition spd="slow" p14:dur="2000" advTm="2946"/>
    </mc:Choice>
    <mc:Fallback xmlns="">
      <p:transition spd="slow" advTm="294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dirty="0">
                <a:latin typeface="Comic Sans MS" panose="030F0702030302020204" pitchFamily="66" charset="0"/>
              </a:rPr>
              <a:t>Forest school is an approach to education that was developed in Scandinavia in the 1950s and was introduced to the UK in the 1990s. Studies have shown Forest School to have an impact on children’s confidence, self-esteem and all areas of learning and development. </a:t>
            </a:r>
          </a:p>
          <a:p>
            <a:endParaRPr lang="en-GB" dirty="0"/>
          </a:p>
          <a:p>
            <a:pPr marL="0" indent="0">
              <a:buNone/>
            </a:pPr>
            <a:r>
              <a:rPr lang="en-GB" dirty="0">
                <a:latin typeface="Comic Sans MS" panose="030F0702030302020204" pitchFamily="66" charset="0"/>
              </a:rPr>
              <a:t>We go out in all weathers so your </a:t>
            </a:r>
          </a:p>
          <a:p>
            <a:pPr marL="0" indent="0">
              <a:buNone/>
            </a:pPr>
            <a:r>
              <a:rPr lang="en-GB" dirty="0">
                <a:latin typeface="Comic Sans MS" panose="030F0702030302020204" pitchFamily="66" charset="0"/>
              </a:rPr>
              <a:t>child will need to be dressed  appropriately for that day. Wellies are a necessity!</a:t>
            </a:r>
          </a:p>
        </p:txBody>
      </p:sp>
      <p:sp>
        <p:nvSpPr>
          <p:cNvPr id="2" name="Rectangle 1"/>
          <p:cNvSpPr/>
          <p:nvPr/>
        </p:nvSpPr>
        <p:spPr>
          <a:xfrm>
            <a:off x="-183320" y="476672"/>
            <a:ext cx="948400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Forest schools/Outdoor learning</a:t>
            </a:r>
          </a:p>
        </p:txBody>
      </p:sp>
    </p:spTree>
    <p:extLst>
      <p:ext uri="{BB962C8B-B14F-4D97-AF65-F5344CB8AC3E}">
        <p14:creationId xmlns:p14="http://schemas.microsoft.com/office/powerpoint/2010/main" val="2639561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27" y="2014974"/>
            <a:ext cx="8229600" cy="4525963"/>
          </a:xfrm>
        </p:spPr>
        <p:txBody>
          <a:bodyPr>
            <a:normAutofit fontScale="77500" lnSpcReduction="20000"/>
          </a:bodyPr>
          <a:lstStyle/>
          <a:p>
            <a:r>
              <a:rPr lang="en-GB" dirty="0">
                <a:latin typeface="Comic Sans MS" panose="030F0702030302020204" pitchFamily="66" charset="0"/>
              </a:rPr>
              <a:t>New friendships</a:t>
            </a:r>
          </a:p>
          <a:p>
            <a:r>
              <a:rPr lang="en-GB" dirty="0">
                <a:latin typeface="Comic Sans MS" panose="030F0702030302020204" pitchFamily="66" charset="0"/>
              </a:rPr>
              <a:t>Imaginative games- mainly superheroes!</a:t>
            </a:r>
          </a:p>
          <a:p>
            <a:r>
              <a:rPr lang="en-GB" dirty="0">
                <a:latin typeface="Comic Sans MS" panose="030F0702030302020204" pitchFamily="66" charset="0"/>
              </a:rPr>
              <a:t>Developing communication skills</a:t>
            </a:r>
          </a:p>
          <a:p>
            <a:r>
              <a:rPr lang="en-GB" dirty="0">
                <a:latin typeface="Comic Sans MS" panose="030F0702030302020204" pitchFamily="66" charset="0"/>
              </a:rPr>
              <a:t>Confident active children</a:t>
            </a:r>
          </a:p>
          <a:p>
            <a:r>
              <a:rPr lang="en-GB" dirty="0">
                <a:latin typeface="Comic Sans MS" panose="030F0702030302020204" pitchFamily="66" charset="0"/>
              </a:rPr>
              <a:t>Children pushing their limits</a:t>
            </a:r>
          </a:p>
          <a:p>
            <a:pPr marL="0" indent="0">
              <a:buNone/>
            </a:pPr>
            <a:r>
              <a:rPr lang="en-GB" dirty="0">
                <a:latin typeface="Comic Sans MS" panose="030F0702030302020204" pitchFamily="66" charset="0"/>
              </a:rPr>
              <a:t>-tree climbing</a:t>
            </a:r>
          </a:p>
          <a:p>
            <a:r>
              <a:rPr lang="en-GB" dirty="0">
                <a:latin typeface="Comic Sans MS" panose="030F0702030302020204" pitchFamily="66" charset="0"/>
              </a:rPr>
              <a:t>Developing knowledge of </a:t>
            </a:r>
          </a:p>
          <a:p>
            <a:pPr marL="0" indent="0">
              <a:buNone/>
            </a:pPr>
            <a:r>
              <a:rPr lang="en-GB" dirty="0">
                <a:latin typeface="Comic Sans MS" panose="030F0702030302020204" pitchFamily="66" charset="0"/>
              </a:rPr>
              <a:t>their environment and how </a:t>
            </a:r>
          </a:p>
          <a:p>
            <a:pPr marL="0" indent="0">
              <a:buNone/>
            </a:pPr>
            <a:r>
              <a:rPr lang="en-GB" dirty="0">
                <a:latin typeface="Comic Sans MS" panose="030F0702030302020204" pitchFamily="66" charset="0"/>
              </a:rPr>
              <a:t>it changes.</a:t>
            </a:r>
          </a:p>
          <a:p>
            <a:r>
              <a:rPr lang="en-GB" dirty="0">
                <a:latin typeface="Comic Sans MS" panose="030F0702030302020204" pitchFamily="66" charset="0"/>
              </a:rPr>
              <a:t>Children working together and negotiating</a:t>
            </a:r>
          </a:p>
          <a:p>
            <a:pPr marL="0" indent="0">
              <a:buNone/>
            </a:pPr>
            <a:r>
              <a:rPr lang="en-GB" dirty="0">
                <a:latin typeface="Comic Sans MS" panose="030F0702030302020204" pitchFamily="66" charset="0"/>
              </a:rPr>
              <a:t>-den building</a:t>
            </a:r>
          </a:p>
          <a:p>
            <a:endParaRPr lang="en-GB" dirty="0"/>
          </a:p>
          <a:p>
            <a:endParaRPr lang="en-GB" dirty="0"/>
          </a:p>
        </p:txBody>
      </p:sp>
      <p:sp>
        <p:nvSpPr>
          <p:cNvPr id="2" name="Rectangle 1"/>
          <p:cNvSpPr/>
          <p:nvPr/>
        </p:nvSpPr>
        <p:spPr>
          <a:xfrm>
            <a:off x="-233906" y="260648"/>
            <a:ext cx="9623468"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 we have seen from our </a:t>
            </a:r>
          </a:p>
          <a:p>
            <a:pPr algn="ct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t>
            </a: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orest </a:t>
            </a: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a:t>
            </a: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chool/Outdoor sessions:</a:t>
            </a:r>
          </a:p>
        </p:txBody>
      </p:sp>
    </p:spTree>
    <p:extLst>
      <p:ext uri="{BB962C8B-B14F-4D97-AF65-F5344CB8AC3E}">
        <p14:creationId xmlns:p14="http://schemas.microsoft.com/office/powerpoint/2010/main" val="4246660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70958"/>
            <a:ext cx="8229600" cy="4525963"/>
          </a:xfrm>
        </p:spPr>
        <p:txBody>
          <a:bodyPr>
            <a:normAutofit/>
          </a:bodyPr>
          <a:lstStyle/>
          <a:p>
            <a:r>
              <a:rPr lang="en-GB" dirty="0">
                <a:latin typeface="Comic Sans MS" panose="030F0702030302020204" pitchFamily="66" charset="0"/>
              </a:rPr>
              <a:t>Talk- talk about school, what they are looking forward to, what they are worried about.</a:t>
            </a:r>
          </a:p>
          <a:p>
            <a:r>
              <a:rPr lang="en-GB" dirty="0">
                <a:latin typeface="Comic Sans MS" panose="030F0702030302020204" pitchFamily="66" charset="0"/>
              </a:rPr>
              <a:t>Develop independence- it may take longer but giving children the opportunities to do things for themselves will develop their confidence.</a:t>
            </a:r>
          </a:p>
          <a:p>
            <a:pPr marL="0" indent="0">
              <a:buNone/>
            </a:pPr>
            <a:endParaRPr lang="en-GB" dirty="0"/>
          </a:p>
        </p:txBody>
      </p:sp>
      <p:sp>
        <p:nvSpPr>
          <p:cNvPr id="2" name="Rectangle 1"/>
          <p:cNvSpPr/>
          <p:nvPr/>
        </p:nvSpPr>
        <p:spPr>
          <a:xfrm>
            <a:off x="827585" y="116632"/>
            <a:ext cx="7722499"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How can you help prepare</a:t>
            </a:r>
          </a:p>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your child for school?</a:t>
            </a:r>
          </a:p>
        </p:txBody>
      </p:sp>
    </p:spTree>
    <p:extLst>
      <p:ext uri="{BB962C8B-B14F-4D97-AF65-F5344CB8AC3E}">
        <p14:creationId xmlns:p14="http://schemas.microsoft.com/office/powerpoint/2010/main" val="155926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6485"/>
            <a:ext cx="8229600" cy="4525963"/>
          </a:xfrm>
        </p:spPr>
        <p:txBody>
          <a:bodyPr>
            <a:normAutofit fontScale="92500" lnSpcReduction="20000"/>
          </a:bodyPr>
          <a:lstStyle/>
          <a:p>
            <a:r>
              <a:rPr lang="en-GB" sz="2400" dirty="0">
                <a:latin typeface="Comic Sans MS" panose="030F0702030302020204" pitchFamily="66" charset="0"/>
              </a:rPr>
              <a:t>The EYFS framework consists of 17 Early Learning Goals, which your child has been working towards through their pre-school experiences. </a:t>
            </a:r>
          </a:p>
          <a:p>
            <a:r>
              <a:rPr lang="en-GB" sz="2400" dirty="0">
                <a:latin typeface="Comic Sans MS" panose="030F0702030302020204" pitchFamily="66" charset="0"/>
              </a:rPr>
              <a:t>These areas are primarily taught through play and fun activities, with an increase in more formal teaching as the year progresses.</a:t>
            </a:r>
          </a:p>
          <a:p>
            <a:r>
              <a:rPr lang="en-GB" sz="2400" dirty="0">
                <a:latin typeface="Comic Sans MS" panose="030F0702030302020204" pitchFamily="66" charset="0"/>
              </a:rPr>
              <a:t>We want to encourage children to become fully engrossed in their learning whether it be self initiated or adult led. This can be achieved in many ways including investigating, problem solving, exploring, be active, being hands on and working with others.</a:t>
            </a:r>
          </a:p>
          <a:p>
            <a:r>
              <a:rPr lang="en-GB" sz="2400" b="1" dirty="0">
                <a:latin typeface="Comic Sans MS" panose="030F0702030302020204" pitchFamily="66" charset="0"/>
              </a:rPr>
              <a:t>With this comes times where the children will get messy- maybe in mud, paint or sand etc.</a:t>
            </a:r>
          </a:p>
          <a:p>
            <a:r>
              <a:rPr lang="en-GB" sz="2400" dirty="0">
                <a:latin typeface="Comic Sans MS" panose="030F0702030302020204" pitchFamily="66" charset="0"/>
              </a:rPr>
              <a:t>We believe the messier they get the more fun they have and the more engrossed in their learning they are!</a:t>
            </a:r>
          </a:p>
          <a:p>
            <a:endParaRPr lang="en-GB" dirty="0"/>
          </a:p>
        </p:txBody>
      </p:sp>
      <p:sp>
        <p:nvSpPr>
          <p:cNvPr id="2" name="Rectangle 1"/>
          <p:cNvSpPr/>
          <p:nvPr/>
        </p:nvSpPr>
        <p:spPr>
          <a:xfrm>
            <a:off x="1835696" y="188640"/>
            <a:ext cx="5198667"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Early Years </a:t>
            </a:r>
          </a:p>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Foundation Stage</a:t>
            </a:r>
          </a:p>
        </p:txBody>
      </p:sp>
    </p:spTree>
    <p:extLst>
      <p:ext uri="{BB962C8B-B14F-4D97-AF65-F5344CB8AC3E}">
        <p14:creationId xmlns:p14="http://schemas.microsoft.com/office/powerpoint/2010/main" val="290546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rmAutofit fontScale="77500" lnSpcReduction="20000"/>
          </a:bodyPr>
          <a:lstStyle/>
          <a:p>
            <a:pPr marL="0" indent="0">
              <a:buNone/>
            </a:pPr>
            <a:endParaRPr lang="en-GB" u="sng" dirty="0"/>
          </a:p>
          <a:p>
            <a:pPr marL="0" indent="0">
              <a:buNone/>
            </a:pPr>
            <a:r>
              <a:rPr lang="en-GB" u="sng" dirty="0">
                <a:latin typeface="Comic Sans MS" panose="030F0702030302020204" pitchFamily="66" charset="0"/>
              </a:rPr>
              <a:t>Prime areas:</a:t>
            </a:r>
          </a:p>
          <a:p>
            <a:r>
              <a:rPr lang="en-GB" dirty="0">
                <a:latin typeface="Comic Sans MS" panose="030F0702030302020204" pitchFamily="66" charset="0"/>
              </a:rPr>
              <a:t>Communication and language; </a:t>
            </a:r>
          </a:p>
          <a:p>
            <a:r>
              <a:rPr lang="en-GB" dirty="0">
                <a:latin typeface="Comic Sans MS" panose="030F0702030302020204" pitchFamily="66" charset="0"/>
              </a:rPr>
              <a:t>Physical development; and </a:t>
            </a:r>
          </a:p>
          <a:p>
            <a:r>
              <a:rPr lang="en-GB" dirty="0">
                <a:latin typeface="Comic Sans MS" panose="030F0702030302020204" pitchFamily="66" charset="0"/>
              </a:rPr>
              <a:t>Personal, social and emotional </a:t>
            </a:r>
          </a:p>
          <a:p>
            <a:pPr marL="0" indent="0">
              <a:buNone/>
            </a:pPr>
            <a:r>
              <a:rPr lang="en-GB" dirty="0">
                <a:latin typeface="Comic Sans MS" panose="030F0702030302020204" pitchFamily="66" charset="0"/>
              </a:rPr>
              <a:t>development. </a:t>
            </a:r>
          </a:p>
          <a:p>
            <a:pPr marL="0" indent="0">
              <a:buNone/>
            </a:pPr>
            <a:r>
              <a:rPr lang="en-GB" u="sng" dirty="0">
                <a:latin typeface="Comic Sans MS" panose="030F0702030302020204" pitchFamily="66" charset="0"/>
              </a:rPr>
              <a:t>Specific areas:</a:t>
            </a:r>
          </a:p>
          <a:p>
            <a:r>
              <a:rPr lang="en-GB" dirty="0">
                <a:latin typeface="Comic Sans MS" panose="030F0702030302020204" pitchFamily="66" charset="0"/>
              </a:rPr>
              <a:t>Literacy; </a:t>
            </a:r>
          </a:p>
          <a:p>
            <a:r>
              <a:rPr lang="en-GB" dirty="0">
                <a:latin typeface="Comic Sans MS" panose="030F0702030302020204" pitchFamily="66" charset="0"/>
              </a:rPr>
              <a:t>Mathematics; </a:t>
            </a:r>
          </a:p>
          <a:p>
            <a:r>
              <a:rPr lang="en-GB" dirty="0">
                <a:latin typeface="Comic Sans MS" panose="030F0702030302020204" pitchFamily="66" charset="0"/>
              </a:rPr>
              <a:t>Understanding the world; and </a:t>
            </a:r>
          </a:p>
          <a:p>
            <a:r>
              <a:rPr lang="en-GB" dirty="0">
                <a:latin typeface="Comic Sans MS" panose="030F0702030302020204" pitchFamily="66" charset="0"/>
              </a:rPr>
              <a:t>Expressive arts and design. </a:t>
            </a:r>
          </a:p>
          <a:p>
            <a:endParaRPr lang="en-GB" dirty="0">
              <a:latin typeface="Comic Sans MS" panose="030F0702030302020204" pitchFamily="66" charset="0"/>
            </a:endParaRPr>
          </a:p>
        </p:txBody>
      </p:sp>
      <p:sp>
        <p:nvSpPr>
          <p:cNvPr id="4" name="Rectangle 3"/>
          <p:cNvSpPr/>
          <p:nvPr/>
        </p:nvSpPr>
        <p:spPr>
          <a:xfrm>
            <a:off x="1835696" y="260648"/>
            <a:ext cx="525361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Areas of learning:</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81955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GB" dirty="0"/>
          </a:p>
          <a:p>
            <a:r>
              <a:rPr lang="en-GB" b="1" dirty="0">
                <a:latin typeface="Comic Sans MS" panose="030F0702030302020204" pitchFamily="66" charset="0"/>
              </a:rPr>
              <a:t>Playing and exploring </a:t>
            </a:r>
            <a:r>
              <a:rPr lang="en-GB" dirty="0">
                <a:latin typeface="Comic Sans MS" panose="030F0702030302020204" pitchFamily="66" charset="0"/>
              </a:rPr>
              <a:t>- children investigate and experience things, and ‘have a go’; </a:t>
            </a:r>
          </a:p>
          <a:p>
            <a:r>
              <a:rPr lang="en-GB" b="1" dirty="0">
                <a:latin typeface="Comic Sans MS" panose="030F0702030302020204" pitchFamily="66" charset="0"/>
              </a:rPr>
              <a:t>Active learning </a:t>
            </a:r>
            <a:r>
              <a:rPr lang="en-GB" dirty="0">
                <a:latin typeface="Comic Sans MS" panose="030F0702030302020204" pitchFamily="66" charset="0"/>
              </a:rPr>
              <a:t>- children concentrate and keep on trying if they encounter difficulties, and enjoy achievements; and </a:t>
            </a:r>
          </a:p>
          <a:p>
            <a:r>
              <a:rPr lang="en-GB" b="1" dirty="0">
                <a:latin typeface="Comic Sans MS" panose="030F0702030302020204" pitchFamily="66" charset="0"/>
              </a:rPr>
              <a:t>Creating and thinking critically </a:t>
            </a:r>
            <a:r>
              <a:rPr lang="en-GB" dirty="0">
                <a:latin typeface="Comic Sans MS" panose="030F0702030302020204" pitchFamily="66" charset="0"/>
              </a:rPr>
              <a:t>- children have and develop their own ideas, make links between ideas, and develop strategies for doing things. </a:t>
            </a:r>
          </a:p>
          <a:p>
            <a:endParaRPr lang="en-GB" dirty="0"/>
          </a:p>
        </p:txBody>
      </p:sp>
      <p:sp>
        <p:nvSpPr>
          <p:cNvPr id="2" name="Rectangle 1"/>
          <p:cNvSpPr/>
          <p:nvPr/>
        </p:nvSpPr>
        <p:spPr>
          <a:xfrm>
            <a:off x="611560" y="404664"/>
            <a:ext cx="774667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Characteristics of Learning</a:t>
            </a:r>
          </a:p>
        </p:txBody>
      </p:sp>
    </p:spTree>
    <p:extLst>
      <p:ext uri="{BB962C8B-B14F-4D97-AF65-F5344CB8AC3E}">
        <p14:creationId xmlns:p14="http://schemas.microsoft.com/office/powerpoint/2010/main" val="47525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u="sng" dirty="0">
                <a:latin typeface="Comic Sans MS" panose="030F0702030302020204" pitchFamily="66" charset="0"/>
              </a:rPr>
              <a:t>Before September:</a:t>
            </a:r>
          </a:p>
          <a:p>
            <a:r>
              <a:rPr lang="en-GB" dirty="0">
                <a:latin typeface="Comic Sans MS" panose="030F0702030302020204" pitchFamily="66" charset="0"/>
              </a:rPr>
              <a:t>Children are invited into school for the afternoon to spend time in their classroom with some of the adults they will see in September.</a:t>
            </a:r>
          </a:p>
          <a:p>
            <a:r>
              <a:rPr lang="en-GB" dirty="0">
                <a:latin typeface="Comic Sans MS" panose="030F0702030302020204" pitchFamily="66" charset="0"/>
              </a:rPr>
              <a:t>You can request a home visit.</a:t>
            </a:r>
          </a:p>
          <a:p>
            <a:r>
              <a:rPr lang="en-GB" dirty="0">
                <a:latin typeface="Comic Sans MS" panose="030F0702030302020204" pitchFamily="66" charset="0"/>
              </a:rPr>
              <a:t>The class teacher will make contact with your child's nursery setting.</a:t>
            </a:r>
          </a:p>
          <a:p>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p:txBody>
      </p:sp>
      <p:sp>
        <p:nvSpPr>
          <p:cNvPr id="2" name="Rectangle 1"/>
          <p:cNvSpPr/>
          <p:nvPr/>
        </p:nvSpPr>
        <p:spPr>
          <a:xfrm>
            <a:off x="2319780" y="332656"/>
            <a:ext cx="450443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Starting School</a:t>
            </a:r>
          </a:p>
        </p:txBody>
      </p:sp>
    </p:spTree>
    <p:extLst>
      <p:ext uri="{BB962C8B-B14F-4D97-AF65-F5344CB8AC3E}">
        <p14:creationId xmlns:p14="http://schemas.microsoft.com/office/powerpoint/2010/main" val="343331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latin typeface="Comic Sans MS" panose="030F0702030302020204" pitchFamily="66" charset="0"/>
              </a:rPr>
              <a:t>Term starts Monday 4th September 2023. Children will do part time sessions until Week beginning 18</a:t>
            </a:r>
            <a:r>
              <a:rPr lang="en-GB" baseline="30000" dirty="0">
                <a:latin typeface="Comic Sans MS" panose="030F0702030302020204" pitchFamily="66" charset="0"/>
              </a:rPr>
              <a:t>th</a:t>
            </a:r>
            <a:r>
              <a:rPr lang="en-GB" dirty="0">
                <a:latin typeface="Comic Sans MS" panose="030F0702030302020204" pitchFamily="66" charset="0"/>
              </a:rPr>
              <a:t> September 2023. </a:t>
            </a:r>
          </a:p>
          <a:p>
            <a:r>
              <a:rPr lang="en-GB" dirty="0">
                <a:latin typeface="Comic Sans MS" panose="030F0702030302020204" pitchFamily="66" charset="0"/>
              </a:rPr>
              <a:t>Please refer to your letter for group a and b dates and times.</a:t>
            </a:r>
          </a:p>
          <a:p>
            <a:r>
              <a:rPr lang="en-GB" dirty="0">
                <a:latin typeface="Comic Sans MS" panose="030F0702030302020204" pitchFamily="66" charset="0"/>
              </a:rPr>
              <a:t>From the 18</a:t>
            </a:r>
            <a:r>
              <a:rPr lang="en-GB" baseline="30000" dirty="0">
                <a:latin typeface="Comic Sans MS" panose="030F0702030302020204" pitchFamily="66" charset="0"/>
              </a:rPr>
              <a:t>th</a:t>
            </a:r>
            <a:r>
              <a:rPr lang="en-GB" dirty="0">
                <a:latin typeface="Comic Sans MS" panose="030F0702030302020204" pitchFamily="66" charset="0"/>
              </a:rPr>
              <a:t> September we will offer full time sessions if we feel your child is ready (8:40am- 3:15pm)</a:t>
            </a:r>
          </a:p>
        </p:txBody>
      </p:sp>
      <p:sp>
        <p:nvSpPr>
          <p:cNvPr id="2" name="Rectangle 1"/>
          <p:cNvSpPr/>
          <p:nvPr/>
        </p:nvSpPr>
        <p:spPr>
          <a:xfrm>
            <a:off x="2623662" y="260648"/>
            <a:ext cx="382995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September…</a:t>
            </a:r>
          </a:p>
        </p:txBody>
      </p:sp>
    </p:spTree>
    <p:extLst>
      <p:ext uri="{BB962C8B-B14F-4D97-AF65-F5344CB8AC3E}">
        <p14:creationId xmlns:p14="http://schemas.microsoft.com/office/powerpoint/2010/main" val="317445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12" y="2204864"/>
            <a:ext cx="8229600" cy="4525963"/>
          </a:xfrm>
        </p:spPr>
        <p:txBody>
          <a:bodyPr>
            <a:normAutofit fontScale="77500" lnSpcReduction="20000"/>
          </a:bodyPr>
          <a:lstStyle/>
          <a:p>
            <a:pPr lvl="0"/>
            <a:r>
              <a:rPr lang="en-GB" dirty="0">
                <a:latin typeface="Comic Sans MS" panose="030F0702030302020204" pitchFamily="66" charset="0"/>
              </a:rPr>
              <a:t>The correct school uniform </a:t>
            </a:r>
          </a:p>
          <a:p>
            <a:pPr lvl="0"/>
            <a:r>
              <a:rPr lang="en-GB" dirty="0">
                <a:latin typeface="Comic Sans MS" panose="030F0702030302020204" pitchFamily="66" charset="0"/>
              </a:rPr>
              <a:t>PE kit – blue shorts, a blue t-shirt for indoor activities. In the spring/summer term the children will need jogging bottoms, sweatshirt and trainers for outdoor games</a:t>
            </a:r>
          </a:p>
          <a:p>
            <a:pPr lvl="0"/>
            <a:r>
              <a:rPr lang="en-GB" dirty="0">
                <a:latin typeface="Comic Sans MS" panose="030F0702030302020204" pitchFamily="66" charset="0"/>
              </a:rPr>
              <a:t>A pair of Wellington boots (these stay at school each day)</a:t>
            </a:r>
          </a:p>
          <a:p>
            <a:pPr lvl="0"/>
            <a:r>
              <a:rPr lang="en-GB" dirty="0">
                <a:latin typeface="Comic Sans MS" panose="030F0702030302020204" pitchFamily="66" charset="0"/>
              </a:rPr>
              <a:t>A school book bag </a:t>
            </a:r>
          </a:p>
          <a:p>
            <a:pPr lvl="0"/>
            <a:r>
              <a:rPr lang="en-GB" dirty="0">
                <a:latin typeface="Comic Sans MS" panose="030F0702030302020204" pitchFamily="66" charset="0"/>
              </a:rPr>
              <a:t>A school water bottle</a:t>
            </a:r>
            <a:endParaRPr lang="en-GB" b="1" dirty="0">
              <a:latin typeface="Comic Sans MS" panose="030F0702030302020204" pitchFamily="66" charset="0"/>
            </a:endParaRPr>
          </a:p>
          <a:p>
            <a:pPr marL="0" lvl="0" indent="0" algn="ctr">
              <a:buNone/>
            </a:pPr>
            <a:r>
              <a:rPr lang="en-GB" b="1" dirty="0">
                <a:latin typeface="Comic Sans MS" panose="030F0702030302020204" pitchFamily="66" charset="0"/>
              </a:rPr>
              <a:t>All uniform can now be purchased from </a:t>
            </a:r>
            <a:r>
              <a:rPr lang="en-GB" dirty="0"/>
              <a:t>Chroma Sport.</a:t>
            </a:r>
            <a:endParaRPr lang="en-GB" dirty="0">
              <a:latin typeface="Comic Sans MS" panose="030F0702030302020204" pitchFamily="66" charset="0"/>
            </a:endParaRPr>
          </a:p>
          <a:p>
            <a:pPr marL="0" lvl="0" indent="0" algn="ctr">
              <a:buNone/>
            </a:pPr>
            <a:r>
              <a:rPr lang="en-GB" sz="4600" b="1" u="sng" dirty="0">
                <a:latin typeface="Comic Sans MS" panose="030F0702030302020204" pitchFamily="66" charset="0"/>
              </a:rPr>
              <a:t>Please label everything!!! </a:t>
            </a:r>
          </a:p>
          <a:p>
            <a:endParaRPr lang="en-GB" dirty="0"/>
          </a:p>
        </p:txBody>
      </p:sp>
      <p:sp>
        <p:nvSpPr>
          <p:cNvPr id="2" name="Rectangle 1"/>
          <p:cNvSpPr/>
          <p:nvPr/>
        </p:nvSpPr>
        <p:spPr>
          <a:xfrm>
            <a:off x="2287272" y="188640"/>
            <a:ext cx="4569456"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 will your </a:t>
            </a:r>
          </a:p>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child need?</a:t>
            </a:r>
          </a:p>
        </p:txBody>
      </p:sp>
    </p:spTree>
    <p:extLst>
      <p:ext uri="{BB962C8B-B14F-4D97-AF65-F5344CB8AC3E}">
        <p14:creationId xmlns:p14="http://schemas.microsoft.com/office/powerpoint/2010/main" val="267544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800" dirty="0">
                <a:latin typeface="Comic Sans MS" panose="030F0702030302020204" pitchFamily="66" charset="0"/>
              </a:rPr>
              <a:t>Since September 2014 all children in Foundation stage and Key Stage 1 have been offered a free school meal every day.</a:t>
            </a:r>
          </a:p>
          <a:p>
            <a:r>
              <a:rPr lang="en-GB" sz="2800" dirty="0">
                <a:latin typeface="Comic Sans MS" panose="030F0702030302020204" pitchFamily="66" charset="0"/>
              </a:rPr>
              <a:t>Our school Cook is here tonight to give a sample of the kind of food served at lunch times.</a:t>
            </a:r>
          </a:p>
          <a:p>
            <a:r>
              <a:rPr lang="en-GB" sz="2800" dirty="0">
                <a:latin typeface="Comic Sans MS" panose="030F0702030302020204" pitchFamily="66" charset="0"/>
              </a:rPr>
              <a:t>If your child would prefer pack lunches we have some packed lunch guidance to ensure packed lunches are balanced and healthy.</a:t>
            </a:r>
          </a:p>
        </p:txBody>
      </p:sp>
      <p:sp>
        <p:nvSpPr>
          <p:cNvPr id="2" name="Rectangle 1"/>
          <p:cNvSpPr/>
          <p:nvPr/>
        </p:nvSpPr>
        <p:spPr>
          <a:xfrm>
            <a:off x="2736286" y="332656"/>
            <a:ext cx="363753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Lunch times</a:t>
            </a:r>
          </a:p>
        </p:txBody>
      </p:sp>
    </p:spTree>
    <p:extLst>
      <p:ext uri="{BB962C8B-B14F-4D97-AF65-F5344CB8AC3E}">
        <p14:creationId xmlns:p14="http://schemas.microsoft.com/office/powerpoint/2010/main" val="236299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332656"/>
            <a:ext cx="8085106"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day in the life of a </a:t>
            </a: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Penguin</a:t>
            </a:r>
            <a:r>
              <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child…</a:t>
            </a:r>
          </a:p>
        </p:txBody>
      </p:sp>
      <p:sp>
        <p:nvSpPr>
          <p:cNvPr id="2" name="TextBox 1"/>
          <p:cNvSpPr txBox="1"/>
          <p:nvPr/>
        </p:nvSpPr>
        <p:spPr>
          <a:xfrm>
            <a:off x="971600" y="2492896"/>
            <a:ext cx="7344816" cy="3416320"/>
          </a:xfrm>
          <a:prstGeom prst="rect">
            <a:avLst/>
          </a:prstGeom>
          <a:noFill/>
        </p:spPr>
        <p:txBody>
          <a:bodyPr wrap="square" rtlCol="0">
            <a:spAutoFit/>
          </a:bodyPr>
          <a:lstStyle/>
          <a:p>
            <a:r>
              <a:rPr lang="en-GB" sz="2400" dirty="0">
                <a:latin typeface="Comic Sans MS" panose="030F0702030302020204" pitchFamily="66" charset="0"/>
              </a:rPr>
              <a:t>‘I get to school and register my name’</a:t>
            </a:r>
          </a:p>
          <a:p>
            <a:r>
              <a:rPr lang="en-GB" sz="2400" dirty="0">
                <a:latin typeface="Comic Sans MS" panose="030F0702030302020204" pitchFamily="66" charset="0"/>
              </a:rPr>
              <a:t>‘I find my mini me’</a:t>
            </a:r>
          </a:p>
          <a:p>
            <a:r>
              <a:rPr lang="en-GB" sz="2400" dirty="0">
                <a:latin typeface="Comic Sans MS" panose="030F0702030302020204" pitchFamily="66" charset="0"/>
              </a:rPr>
              <a:t>‘We do phonics everyday and counting everyday’</a:t>
            </a:r>
          </a:p>
          <a:p>
            <a:r>
              <a:rPr lang="en-GB" sz="2400" dirty="0">
                <a:latin typeface="Comic Sans MS" panose="030F0702030302020204" pitchFamily="66" charset="0"/>
              </a:rPr>
              <a:t>‘We play- we do busy learning’</a:t>
            </a:r>
          </a:p>
          <a:p>
            <a:r>
              <a:rPr lang="en-GB" sz="2400" dirty="0">
                <a:latin typeface="Comic Sans MS" panose="030F0702030302020204" pitchFamily="66" charset="0"/>
              </a:rPr>
              <a:t>‘We have lunch in the hall’</a:t>
            </a:r>
          </a:p>
          <a:p>
            <a:r>
              <a:rPr lang="en-GB" sz="2400" dirty="0">
                <a:latin typeface="Comic Sans MS" panose="030F0702030302020204" pitchFamily="66" charset="0"/>
              </a:rPr>
              <a:t>‘We have playtime on the playground in the morning and after lunch’</a:t>
            </a:r>
          </a:p>
          <a:p>
            <a:r>
              <a:rPr lang="en-GB" sz="2400" dirty="0">
                <a:latin typeface="Comic Sans MS" panose="030F0702030302020204" pitchFamily="66" charset="0"/>
              </a:rPr>
              <a:t>‘We sometimes have a story on the carpet.’</a:t>
            </a:r>
          </a:p>
          <a:p>
            <a:r>
              <a:rPr lang="en-GB" sz="2400" dirty="0">
                <a:latin typeface="Comic Sans MS" panose="030F0702030302020204" pitchFamily="66" charset="0"/>
              </a:rPr>
              <a:t>‘We get our things ready for home time’</a:t>
            </a:r>
          </a:p>
        </p:txBody>
      </p:sp>
    </p:spTree>
    <p:extLst>
      <p:ext uri="{BB962C8B-B14F-4D97-AF65-F5344CB8AC3E}">
        <p14:creationId xmlns:p14="http://schemas.microsoft.com/office/powerpoint/2010/main" val="3242293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1110</Words>
  <Application>Microsoft Office PowerPoint</Application>
  <PresentationFormat>On-screen Show (4:3)</PresentationFormat>
  <Paragraphs>97</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Comic Sans MS</vt:lpstr>
      <vt:lpstr>Office Theme</vt:lpstr>
      <vt:lpstr>Welcome to Ashbeach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Ashbeach School</dc:title>
  <dc:creator>croutley</dc:creator>
  <cp:lastModifiedBy>Smith Claire</cp:lastModifiedBy>
  <cp:revision>85</cp:revision>
  <cp:lastPrinted>2022-07-04T10:03:26Z</cp:lastPrinted>
  <dcterms:created xsi:type="dcterms:W3CDTF">2014-05-20T18:53:59Z</dcterms:created>
  <dcterms:modified xsi:type="dcterms:W3CDTF">2024-02-06T20:30:16Z</dcterms:modified>
</cp:coreProperties>
</file>