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2d9f4708bc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2d9f4708bc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title="File:Human fingers both sides 2.jpg - Wikimedia Commons"/>
          <p:cNvPicPr preferRelativeResize="0"/>
          <p:nvPr/>
        </p:nvPicPr>
        <p:blipFill rotWithShape="1">
          <a:blip r:embed="rId3">
            <a:alphaModFix/>
          </a:blip>
          <a:srcRect b="30661" l="-950" r="50950" t="0"/>
          <a:stretch/>
        </p:blipFill>
        <p:spPr>
          <a:xfrm>
            <a:off x="2355750" y="1586952"/>
            <a:ext cx="4572001" cy="3136124"/>
          </a:xfrm>
          <a:prstGeom prst="rect">
            <a:avLst/>
          </a:prstGeom>
          <a:noFill/>
          <a:ln>
            <a:noFill/>
          </a:ln>
        </p:spPr>
      </p:pic>
      <p:sp>
        <p:nvSpPr>
          <p:cNvPr id="55" name="Google Shape;55;p13"/>
          <p:cNvSpPr txBox="1"/>
          <p:nvPr>
            <p:ph type="ctrTitle"/>
          </p:nvPr>
        </p:nvSpPr>
        <p:spPr>
          <a:xfrm>
            <a:off x="381458" y="27496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5 finger rule </a:t>
            </a:r>
            <a:endParaRPr/>
          </a:p>
        </p:txBody>
      </p:sp>
      <p:sp>
        <p:nvSpPr>
          <p:cNvPr id="56" name="Google Shape;56;p13"/>
          <p:cNvSpPr/>
          <p:nvPr/>
        </p:nvSpPr>
        <p:spPr>
          <a:xfrm>
            <a:off x="3314925" y="101725"/>
            <a:ext cx="3002832" cy="1485216"/>
          </a:xfrm>
          <a:prstGeom prst="cloud">
            <a:avLst/>
          </a:prstGeom>
          <a:solidFill>
            <a:srgbClr val="00FF00"/>
          </a:solidFill>
          <a:ln cap="flat" cmpd="sng" w="9525">
            <a:solidFill>
              <a:srgbClr val="00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 </a:t>
            </a:r>
            <a:r>
              <a:rPr b="1" lang="en"/>
              <a:t>2 or 3</a:t>
            </a:r>
            <a:endParaRPr b="1"/>
          </a:p>
          <a:p>
            <a:pPr indent="0" lvl="0" marL="0" rtl="0" algn="ctr">
              <a:spcBef>
                <a:spcPts val="0"/>
              </a:spcBef>
              <a:spcAft>
                <a:spcPts val="0"/>
              </a:spcAft>
              <a:buNone/>
            </a:pPr>
            <a:r>
              <a:rPr lang="en"/>
              <a:t>This is just right. It will have a challenge but you can read it. </a:t>
            </a:r>
            <a:endParaRPr/>
          </a:p>
        </p:txBody>
      </p:sp>
      <p:sp>
        <p:nvSpPr>
          <p:cNvPr id="57" name="Google Shape;57;p13"/>
          <p:cNvSpPr/>
          <p:nvPr/>
        </p:nvSpPr>
        <p:spPr>
          <a:xfrm>
            <a:off x="6163400" y="1238925"/>
            <a:ext cx="3002832" cy="1485216"/>
          </a:xfrm>
          <a:prstGeom prst="cloud">
            <a:avLst/>
          </a:prstGeom>
          <a:solidFill>
            <a:schemeClr val="accen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  </a:t>
            </a:r>
            <a:r>
              <a:rPr b="1" lang="en"/>
              <a:t>0 - 1 </a:t>
            </a:r>
            <a:endParaRPr b="1"/>
          </a:p>
          <a:p>
            <a:pPr indent="0" lvl="0" marL="0" rtl="0" algn="ctr">
              <a:spcBef>
                <a:spcPts val="0"/>
              </a:spcBef>
              <a:spcAft>
                <a:spcPts val="0"/>
              </a:spcAft>
              <a:buNone/>
            </a:pPr>
            <a:r>
              <a:rPr lang="en"/>
              <a:t>This should be easy to read.</a:t>
            </a:r>
            <a:endParaRPr/>
          </a:p>
        </p:txBody>
      </p:sp>
      <p:sp>
        <p:nvSpPr>
          <p:cNvPr id="58" name="Google Shape;58;p13"/>
          <p:cNvSpPr/>
          <p:nvPr/>
        </p:nvSpPr>
        <p:spPr>
          <a:xfrm>
            <a:off x="190075" y="1086525"/>
            <a:ext cx="3002832" cy="1485216"/>
          </a:xfrm>
          <a:prstGeom prst="cloud">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rPr b="1" lang="en"/>
              <a:t>4 or 5 </a:t>
            </a:r>
            <a:endParaRPr b="1"/>
          </a:p>
          <a:p>
            <a:pPr indent="0" lvl="0" marL="0" rtl="0" algn="ctr">
              <a:spcBef>
                <a:spcPts val="0"/>
              </a:spcBef>
              <a:spcAft>
                <a:spcPts val="0"/>
              </a:spcAft>
              <a:buNone/>
            </a:pPr>
            <a:r>
              <a:rPr lang="en"/>
              <a:t>This will be too difficult for you to read it and enjoy it.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64" name="Google Shape;64;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a:bodyPr>
          <a:lstStyle/>
          <a:p>
            <a:pPr indent="0" lvl="0" marL="0" rtl="0" algn="l">
              <a:lnSpc>
                <a:spcPct val="159000"/>
              </a:lnSpc>
              <a:spcBef>
                <a:spcPts val="0"/>
              </a:spcBef>
              <a:spcAft>
                <a:spcPts val="0"/>
              </a:spcAft>
              <a:buClr>
                <a:schemeClr val="dk1"/>
              </a:buClr>
              <a:buSzPct val="84615"/>
              <a:buFont typeface="Arial"/>
              <a:buNone/>
            </a:pPr>
            <a:r>
              <a:rPr lang="en" sz="1300">
                <a:solidFill>
                  <a:srgbClr val="333333"/>
                </a:solidFill>
                <a:highlight>
                  <a:srgbClr val="FFFFFF"/>
                </a:highlight>
              </a:rPr>
              <a:t>Five Finger Rule! </a:t>
            </a:r>
            <a:endParaRPr sz="1300">
              <a:solidFill>
                <a:srgbClr val="333333"/>
              </a:solidFill>
              <a:highlight>
                <a:srgbClr val="FFFFFF"/>
              </a:highlight>
            </a:endParaRPr>
          </a:p>
          <a:p>
            <a:pPr indent="0" lvl="0" marL="0" rtl="0" algn="l">
              <a:lnSpc>
                <a:spcPct val="159000"/>
              </a:lnSpc>
              <a:spcBef>
                <a:spcPts val="1500"/>
              </a:spcBef>
              <a:spcAft>
                <a:spcPts val="0"/>
              </a:spcAft>
              <a:buClr>
                <a:schemeClr val="dk1"/>
              </a:buClr>
              <a:buSzPct val="84615"/>
              <a:buFont typeface="Arial"/>
              <a:buNone/>
            </a:pPr>
            <a:r>
              <a:rPr lang="en" sz="1300">
                <a:solidFill>
                  <a:srgbClr val="333333"/>
                </a:solidFill>
                <a:highlight>
                  <a:srgbClr val="FFFFFF"/>
                </a:highlight>
              </a:rPr>
              <a:t>Here’s how it works: Your child opens a book to the first page. They read the page and hold up one finger for every word they don’t know or can’t pronounce. The number of fingers they’re holding up by the end of the page tells them if the book is the right level:</a:t>
            </a:r>
            <a:endParaRPr sz="1300">
              <a:solidFill>
                <a:srgbClr val="333333"/>
              </a:solidFill>
              <a:highlight>
                <a:srgbClr val="FFFFFF"/>
              </a:highlight>
            </a:endParaRPr>
          </a:p>
          <a:p>
            <a:pPr indent="-293370" lvl="0" marL="457200" rtl="0" algn="l">
              <a:lnSpc>
                <a:spcPct val="150000"/>
              </a:lnSpc>
              <a:spcBef>
                <a:spcPts val="1500"/>
              </a:spcBef>
              <a:spcAft>
                <a:spcPts val="0"/>
              </a:spcAft>
              <a:buClr>
                <a:srgbClr val="333333"/>
              </a:buClr>
              <a:buSzPct val="100000"/>
              <a:buChar char="●"/>
            </a:pPr>
            <a:r>
              <a:rPr lang="en" sz="1200">
                <a:solidFill>
                  <a:srgbClr val="333333"/>
                </a:solidFill>
                <a:highlight>
                  <a:srgbClr val="FFFFFF"/>
                </a:highlight>
              </a:rPr>
              <a:t>0-1 fingers: It’s easy.</a:t>
            </a:r>
            <a:endParaRPr sz="1200">
              <a:solidFill>
                <a:srgbClr val="333333"/>
              </a:solidFill>
              <a:highlight>
                <a:srgbClr val="FFFFFF"/>
              </a:highlight>
            </a:endParaRPr>
          </a:p>
          <a:p>
            <a:pPr indent="-293370" lvl="0" marL="457200" rtl="0" algn="l">
              <a:lnSpc>
                <a:spcPct val="150000"/>
              </a:lnSpc>
              <a:spcBef>
                <a:spcPts val="0"/>
              </a:spcBef>
              <a:spcAft>
                <a:spcPts val="0"/>
              </a:spcAft>
              <a:buClr>
                <a:srgbClr val="333333"/>
              </a:buClr>
              <a:buSzPct val="100000"/>
              <a:buChar char="●"/>
            </a:pPr>
            <a:r>
              <a:rPr lang="en" sz="1200">
                <a:solidFill>
                  <a:srgbClr val="333333"/>
                </a:solidFill>
                <a:highlight>
                  <a:srgbClr val="FFFFFF"/>
                </a:highlight>
              </a:rPr>
              <a:t>2-3 fingers: It’s just right.</a:t>
            </a:r>
            <a:endParaRPr sz="1200">
              <a:solidFill>
                <a:srgbClr val="333333"/>
              </a:solidFill>
              <a:highlight>
                <a:srgbClr val="FFFFFF"/>
              </a:highlight>
            </a:endParaRPr>
          </a:p>
          <a:p>
            <a:pPr indent="-293370" lvl="0" marL="457200" rtl="0" algn="l">
              <a:lnSpc>
                <a:spcPct val="150000"/>
              </a:lnSpc>
              <a:spcBef>
                <a:spcPts val="0"/>
              </a:spcBef>
              <a:spcAft>
                <a:spcPts val="0"/>
              </a:spcAft>
              <a:buClr>
                <a:srgbClr val="333333"/>
              </a:buClr>
              <a:buSzPct val="100000"/>
              <a:buChar char="●"/>
            </a:pPr>
            <a:r>
              <a:rPr lang="en" sz="1200">
                <a:solidFill>
                  <a:srgbClr val="333333"/>
                </a:solidFill>
                <a:highlight>
                  <a:srgbClr val="FFFFFF"/>
                </a:highlight>
              </a:rPr>
              <a:t>4-5 fingers: It’s too hard (or best read aloud with a buddy).</a:t>
            </a:r>
            <a:endParaRPr sz="1200">
              <a:solidFill>
                <a:srgbClr val="333333"/>
              </a:solidFill>
              <a:highlight>
                <a:srgbClr val="FFFFFF"/>
              </a:highlight>
            </a:endParaRPr>
          </a:p>
          <a:p>
            <a:pPr indent="0" lvl="0" marL="0" rtl="0" algn="l">
              <a:lnSpc>
                <a:spcPct val="159000"/>
              </a:lnSpc>
              <a:spcBef>
                <a:spcPts val="2300"/>
              </a:spcBef>
              <a:spcAft>
                <a:spcPts val="0"/>
              </a:spcAft>
              <a:buClr>
                <a:schemeClr val="dk1"/>
              </a:buClr>
              <a:buSzPct val="84615"/>
              <a:buFont typeface="Arial"/>
              <a:buNone/>
            </a:pPr>
            <a:r>
              <a:rPr lang="en" sz="1300">
                <a:solidFill>
                  <a:srgbClr val="333333"/>
                </a:solidFill>
                <a:highlight>
                  <a:srgbClr val="FFFFFF"/>
                </a:highlight>
              </a:rPr>
              <a:t>Two to three fingers is the sweet spot. If they’re holding up any more or less, that’s a clue that they should try to find another book if they’re reading independently. </a:t>
            </a:r>
            <a:endParaRPr sz="1300">
              <a:solidFill>
                <a:srgbClr val="333333"/>
              </a:solidFill>
              <a:highlight>
                <a:srgbClr val="FFFFFF"/>
              </a:highlight>
            </a:endParaRPr>
          </a:p>
          <a:p>
            <a:pPr indent="0" lvl="0" marL="0" rtl="0" algn="l">
              <a:spcBef>
                <a:spcPts val="15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